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09" r:id="rId2"/>
    <p:sldId id="475" r:id="rId3"/>
    <p:sldId id="417" r:id="rId4"/>
    <p:sldId id="420" r:id="rId5"/>
    <p:sldId id="418" r:id="rId6"/>
    <p:sldId id="426" r:id="rId7"/>
    <p:sldId id="478" r:id="rId8"/>
    <p:sldId id="260" r:id="rId9"/>
    <p:sldId id="477" r:id="rId10"/>
    <p:sldId id="479" r:id="rId11"/>
    <p:sldId id="480" r:id="rId12"/>
    <p:sldId id="481" r:id="rId13"/>
    <p:sldId id="488" r:id="rId14"/>
    <p:sldId id="489" r:id="rId15"/>
    <p:sldId id="482" r:id="rId16"/>
    <p:sldId id="483" r:id="rId17"/>
    <p:sldId id="305" r:id="rId18"/>
    <p:sldId id="292" r:id="rId19"/>
    <p:sldId id="484" r:id="rId20"/>
    <p:sldId id="293" r:id="rId21"/>
    <p:sldId id="294" r:id="rId22"/>
    <p:sldId id="307" r:id="rId23"/>
    <p:sldId id="485" r:id="rId24"/>
    <p:sldId id="487" r:id="rId25"/>
    <p:sldId id="492" r:id="rId26"/>
    <p:sldId id="491" r:id="rId27"/>
    <p:sldId id="490" r:id="rId28"/>
    <p:sldId id="49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38A8D3-55A1-4210-AF4C-30B4C807F41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6D41D-E340-4C6C-898E-233D137CF3A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464B81B-FC97-4E3E-BDCE-385EA6AA0380}" type="datetime1">
              <a:rPr lang="en-US"/>
              <a:pPr lvl="0"/>
              <a:t>2/22/2022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6B4EB73-9692-4C80-BDDA-F64696C6B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49A586C-A7E0-45C9-A7F6-8BD9ABA94C6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4D9F5-9BBD-4770-9123-61578E7E8D6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67BB-DB0C-4A1A-971B-76045A74AF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25F92E2-6F75-42C5-803C-97C2DEE8BB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51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C55-0529-4514-9CCF-79FB94AD1B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AE48E-9FDA-4691-90AB-004EB5D13C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D9AC5-5CDD-4158-922F-C59B8CE01E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DB067-BCFB-48D8-9650-197758D09A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3709A-94CB-4257-8FD7-1B56792C39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957B8C-6586-49A1-92C0-86199DEBE7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323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594C-A4A2-4935-8822-5ABF3E2C7B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91395-C227-4412-9C30-1F4E26F62CB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8F66A-CF93-446A-B3A4-1FB6E984D0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14B02-B0C6-4A79-8961-C1A2D63CD8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11900-E2DD-43DF-8CA8-DDE3DCA271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0077D0-098A-46F7-8ED5-EAF1A04D37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8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AD9B3-D82B-4B98-8B2E-88E1FD39A3D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8132F-100E-4923-BD4A-8F66E85D8D6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EF945-E895-4B01-BB6F-7A3C775213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4755-9725-4856-BD89-8294D4F384F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A516-1304-4698-8942-32EAA2540A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C07181-BF9B-4632-80D5-448B293533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7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A8F5-A6DB-4308-A41C-A3CACB634C7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9BD54-8F1D-4FDE-BFA5-92D9728B62D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D7F17-2B63-44A7-ABED-BD5D02D3BB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1BCF6-CE09-4B41-AA5A-177993676B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9473B-80A2-448F-8880-13F507CA3D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C2A1AA-0596-4A5B-B4D6-B19C619A2D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2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4B72-BAF7-4253-9CC8-082923CC5B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D92B3-D530-4D6E-BFFE-BB2596007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5EFF9-B276-4D4F-82F6-7827968A763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6F72-D992-4222-B337-A97F3B82CD2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24B7-21E2-4E97-AFE7-00100BF18A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34FD7A-E3D5-4FF4-99FE-A45783D04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03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29A1-3D7F-4F88-925F-E125AAF04F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68B-CC3A-4BD8-BFA6-DAC8A696E9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6908E-F843-4835-BD1C-70AE53C2D80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DC3E8-1E2B-4FC8-8B87-7F99999584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E7B03-28F1-48A8-9AD4-6AD1201639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BD542-B97D-4F35-A74B-244D22BA36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2A313A-FE23-4554-8CEF-7C9DB1FA01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2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CF19-806D-4482-B980-10EF521A51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FE2D3-A73D-4416-9272-D844E794E8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AA87C-E73D-4CC4-8B20-6D916D34DC3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2A7A2-18E1-46B4-B167-8E03EC5279D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E783D2-D13A-45E0-9EF7-3559BB5FD70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1CE3C-3615-4DDC-BB94-C24A013CCA3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48F00-F78C-4FB1-96CE-1ECE16C2FB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A2ACA-4769-4573-A4CE-A79C2DDABD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6A31BF-7C9D-49CB-BE6B-A4B77631F7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50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4D8C-8EDE-457A-8D66-74520896D0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CD805-AB69-4280-82B5-05FF4F0AC6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0DAF5-7DFA-4A16-B97F-3B347E18781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5AC03-CDEE-43AB-8997-E711644F21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BD748B-20DB-474D-9304-D121AB38B7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8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C575E-0F80-41A9-AAF2-0D49640E39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A0064-F4D1-40E9-B519-365EAE8CF81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874F9-0616-490D-8637-1651FC923C9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275E65-B2FA-4D8A-B86D-8A7C3CC501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194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22E8-134C-4F95-A9EF-7E2CAA56D0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E351-003B-47E2-92D0-DDCD30A6C2A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67C76-E349-4966-8FFB-5CE08536131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C3B98-15BE-4C8D-926E-5DBECD1390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C8633-26CE-4D82-B9FB-5DCA48D22D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EB660-AADC-47C5-B8DE-7D254CFD3D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3230F0-873A-4151-B523-670E6F2CFB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3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EE28-0AB9-48B3-A9FF-E1BFF752E4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7ECC1-A9C4-4A1D-B3CF-F8E1FFC0FC2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B7E30-A50D-41A3-BD3A-B3B8F49FC30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92864-FEB7-413D-BDD0-D952F62943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9EC6D-0991-4EC2-BFAE-E4FCDDEE38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ACD0D-5346-481F-B0E5-01FC6C392E2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D1023F-250D-4786-8D8E-6408378442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6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276201-680B-4990-BE75-66B048AD9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D108D-02F7-498B-A86C-B8B8F03222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C5A1B-F8A8-43D3-BFA2-FF438406ACD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en-US"/>
              <a:t>9/30/2020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7E3E-4082-4C9C-A49B-9B03119E2EE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C41FA-706D-4389-94EB-CC426A65B8B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B659C2A8-73F9-4821-B427-01D678FF303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983C4AB-06A0-47DF-9143-A41AED97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33" y="1964505"/>
            <a:ext cx="76771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0D3B75-18FA-403E-A98A-B1DABAFD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" y="2435328"/>
            <a:ext cx="4330840" cy="31730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80D975-25C7-458A-94BB-85679907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616" y="226245"/>
            <a:ext cx="69627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23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F5C5801-CEFC-4857-ADF5-446992BC1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2" y="759235"/>
            <a:ext cx="4999704" cy="303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336AF7E-2A51-48BA-AA3D-78C75C2BD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56" y="759235"/>
            <a:ext cx="4999704" cy="303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30AC178-3379-46CA-9A37-8B7191B4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4" y="3798757"/>
            <a:ext cx="5032143" cy="305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8BBA9C9-8527-4509-94B8-6BF8B0472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517" y="3798757"/>
            <a:ext cx="5032143" cy="305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F6B76-85AF-46CC-972C-F902936485E5}"/>
              </a:ext>
            </a:extLst>
          </p:cNvPr>
          <p:cNvSpPr txBox="1"/>
          <p:nvPr/>
        </p:nvSpPr>
        <p:spPr>
          <a:xfrm>
            <a:off x="9359758" y="2748492"/>
            <a:ext cx="1744388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Y_ = 100.0 + 10.0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46858-835C-4793-B5AE-78C870448B68}"/>
              </a:ext>
            </a:extLst>
          </p:cNvPr>
          <p:cNvSpPr txBox="1"/>
          <p:nvPr/>
        </p:nvSpPr>
        <p:spPr>
          <a:xfrm>
            <a:off x="3388759" y="5605655"/>
            <a:ext cx="1702710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Y_ = -10.0 + 17.0 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F69B8-0BE5-4185-92F6-601E57704870}"/>
              </a:ext>
            </a:extLst>
          </p:cNvPr>
          <p:cNvSpPr txBox="1"/>
          <p:nvPr/>
        </p:nvSpPr>
        <p:spPr>
          <a:xfrm>
            <a:off x="9039546" y="5807736"/>
            <a:ext cx="1640193" cy="33855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Y_ = 40.0 + 18.5 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D747D-48F0-4926-966C-956C17B1A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14" y="0"/>
            <a:ext cx="3165670" cy="6487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52F510-B964-4069-ACC1-2265652FC528}"/>
              </a:ext>
            </a:extLst>
          </p:cNvPr>
          <p:cNvSpPr txBox="1"/>
          <p:nvPr/>
        </p:nvSpPr>
        <p:spPr>
          <a:xfrm>
            <a:off x="7592383" y="85812"/>
            <a:ext cx="353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Error cuadrático medio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C31FD-B510-4A47-9706-950F90900798}"/>
              </a:ext>
            </a:extLst>
          </p:cNvPr>
          <p:cNvSpPr txBox="1"/>
          <p:nvPr/>
        </p:nvSpPr>
        <p:spPr>
          <a:xfrm>
            <a:off x="3858603" y="111748"/>
            <a:ext cx="3406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rgbClr val="00B050"/>
                </a:solidFill>
              </a:rPr>
              <a:t>Métrica de evaluación</a:t>
            </a:r>
          </a:p>
        </p:txBody>
      </p:sp>
    </p:spTree>
    <p:extLst>
      <p:ext uri="{BB962C8B-B14F-4D97-AF65-F5344CB8AC3E}">
        <p14:creationId xmlns:p14="http://schemas.microsoft.com/office/powerpoint/2010/main" val="363842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6458DF0-BF06-4CDA-9486-BCFB77260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9" y="3602569"/>
            <a:ext cx="5085708" cy="309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050FB0-07BE-4512-80A7-681438E1B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717" y="3602569"/>
            <a:ext cx="5085708" cy="300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3A40EAAB-FB03-4D8B-8CFA-8DF816A94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3157" y="4511220"/>
            <a:ext cx="181198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MSE = 12315.05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 W = 21.40,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 = -3.0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93A0F-F74E-4167-A45A-ECBB8B2DD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81" y="48724"/>
            <a:ext cx="8646132" cy="554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787553-6982-4474-AD24-C4BC0228AC96}"/>
              </a:ext>
            </a:extLst>
          </p:cNvPr>
          <p:cNvSpPr txBox="1"/>
          <p:nvPr/>
        </p:nvSpPr>
        <p:spPr>
          <a:xfrm>
            <a:off x="855719" y="922914"/>
            <a:ext cx="3484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dirty="0"/>
              <a:t>Error cuadrático medio</a:t>
            </a:r>
          </a:p>
          <a:p>
            <a:pPr algn="ctr"/>
            <a:r>
              <a:rPr lang="es-MX" sz="2400" dirty="0"/>
              <a:t>MSE (mean </a:t>
            </a:r>
            <a:r>
              <a:rPr lang="es-MX" sz="2400" dirty="0" err="1"/>
              <a:t>squared</a:t>
            </a:r>
            <a:r>
              <a:rPr lang="es-MX" sz="2400" dirty="0"/>
              <a:t> error)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5B5D5-2510-4891-8FAA-095250FEA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89" y="1990522"/>
            <a:ext cx="4625513" cy="1066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B8B12-C7EE-4DA2-AA54-1B464F821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641" y="718610"/>
            <a:ext cx="5582709" cy="28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08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5E7767E1-9B5E-434B-94E9-2C6919F0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5" y="3642099"/>
            <a:ext cx="4916210" cy="29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1286323-FFA9-4B8B-9FAE-3F75C46B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73" y="3685944"/>
            <a:ext cx="4916210" cy="294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388CE9E-9245-4172-BEE7-806EA2116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083" y="4923865"/>
            <a:ext cx="211678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11625.09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 W = 21.40,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 = 23.0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F3CC9-A395-4012-A161-D20E456D8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950" y="136363"/>
            <a:ext cx="8253719" cy="616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17801-203B-43B3-BBC8-DB5771E5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755" y="688049"/>
            <a:ext cx="4923415" cy="29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4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C2C44-2EB5-4AB2-8CB7-92DE96C9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4" y="702365"/>
            <a:ext cx="12022241" cy="56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8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FE8E5-3E33-4531-86B9-EB19030A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92" y="132523"/>
            <a:ext cx="10313607" cy="63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0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5433E65-8B38-4E3E-BA7E-28595E09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1" y="3451659"/>
            <a:ext cx="5388039" cy="327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6651A36-A432-4924-843B-96DC7228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47" y="3451659"/>
            <a:ext cx="5388039" cy="327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74A97-82F0-404A-A0BE-E554664B7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056" y="96374"/>
            <a:ext cx="8564249" cy="430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FB8164-E0AC-4745-98F1-30411003A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056" y="526484"/>
            <a:ext cx="9866641" cy="287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1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B5121D-BC54-4E69-80A4-EA3D9AFBA6E9}"/>
              </a:ext>
            </a:extLst>
          </p:cNvPr>
          <p:cNvSpPr txBox="1"/>
          <p:nvPr/>
        </p:nvSpPr>
        <p:spPr>
          <a:xfrm>
            <a:off x="905797" y="119665"/>
            <a:ext cx="10580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 alternativas para encontrar los valores óptimos de W y b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A15A4-BA18-4576-88AF-23AD3AEA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967409"/>
            <a:ext cx="10960007" cy="58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9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E177915-EC30-4362-9328-361D6C3A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992" y="3183338"/>
            <a:ext cx="4971591" cy="35458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B5C173E-76D8-409B-9C1F-9F9084D7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56" y="128802"/>
            <a:ext cx="8899792" cy="29457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68B111-150D-461F-826E-DAA87D5A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44409" y="344673"/>
            <a:ext cx="4044409" cy="24866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E827147-E286-42B2-95A1-BCBFEBF6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408553"/>
            <a:ext cx="4044409" cy="24227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240A03B-FE50-45F2-A3B6-8767D1C07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64131" y="272664"/>
            <a:ext cx="4169106" cy="25632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8CED7F9-586A-4844-A6D5-0D9AA820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35678" y="3121496"/>
            <a:ext cx="4180088" cy="25700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A6462381-93CA-4E57-9CAA-BB19693BEE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36346" y="3204917"/>
            <a:ext cx="4044409" cy="24866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8E1787BA-71D6-44DC-9B64-070F38D1A5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73864" y="3121496"/>
            <a:ext cx="4518132" cy="27778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B36D733-1069-4402-BC08-7F1896068B02}"/>
              </a:ext>
            </a:extLst>
          </p:cNvPr>
          <p:cNvSpPr txBox="1"/>
          <p:nvPr/>
        </p:nvSpPr>
        <p:spPr>
          <a:xfrm>
            <a:off x="1696404" y="6068264"/>
            <a:ext cx="262521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Newton-Raphson </a:t>
            </a:r>
          </a:p>
        </p:txBody>
      </p:sp>
      <p:sp>
        <p:nvSpPr>
          <p:cNvPr id="9" name="Arrow: Right 2">
            <a:extLst>
              <a:ext uri="{FF2B5EF4-FFF2-40B4-BE49-F238E27FC236}">
                <a16:creationId xmlns:a16="http://schemas.microsoft.com/office/drawing/2014/main" id="{0250DD9B-3E77-4114-BBD4-EE1D2BDDF5F4}"/>
              </a:ext>
            </a:extLst>
          </p:cNvPr>
          <p:cNvSpPr/>
          <p:nvPr/>
        </p:nvSpPr>
        <p:spPr>
          <a:xfrm>
            <a:off x="4687067" y="6169591"/>
            <a:ext cx="781665" cy="229514"/>
          </a:xfrm>
          <a:custGeom>
            <a:avLst>
              <a:gd name="f0" fmla="val 1842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6B35AB0-1150-4F0F-AFC2-E65CEEE93901}"/>
              </a:ext>
            </a:extLst>
          </p:cNvPr>
          <p:cNvSpPr txBox="1"/>
          <p:nvPr/>
        </p:nvSpPr>
        <p:spPr>
          <a:xfrm>
            <a:off x="5858550" y="6042163"/>
            <a:ext cx="3387467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Gradiente</a:t>
            </a: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 </a:t>
            </a:r>
            <a:r>
              <a:rPr lang="en-US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descendente</a:t>
            </a: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994DA6D-1721-4692-938A-C904FE0DD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19" y="1894350"/>
            <a:ext cx="5915481" cy="349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36D8E3D-7EFA-4D5F-B0A4-41A022E1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49" y="1894350"/>
            <a:ext cx="5702179" cy="349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306D2-A71D-4BD4-91C3-DEC93648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548" y="6509343"/>
            <a:ext cx="6410325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CD352B-243B-43D4-8FD0-9F680DC77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073" y="609601"/>
            <a:ext cx="2909799" cy="993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96062-53DE-4F25-B253-981EF2481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489" y="599738"/>
            <a:ext cx="2911879" cy="1109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0D3AC0-E19A-4154-AC7F-446252D7D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279" y="5527913"/>
            <a:ext cx="3267075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D40A19-0992-4ECA-BF2E-F4047264A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18" y="5485050"/>
            <a:ext cx="63436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1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2D4C7DF-D453-43E6-B5F1-38A419AD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87" y="1071356"/>
            <a:ext cx="7057211" cy="5118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5FD00C-0056-4A34-957B-1BB41974B5C5}"/>
              </a:ext>
            </a:extLst>
          </p:cNvPr>
          <p:cNvSpPr txBox="1"/>
          <p:nvPr/>
        </p:nvSpPr>
        <p:spPr>
          <a:xfrm>
            <a:off x="3894967" y="129109"/>
            <a:ext cx="410843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733" dirty="0" err="1"/>
              <a:t>Supervised</a:t>
            </a:r>
            <a:r>
              <a:rPr lang="es-MX" sz="3733" dirty="0"/>
              <a:t> </a:t>
            </a:r>
            <a:r>
              <a:rPr lang="es-MX" sz="3733" dirty="0" err="1"/>
              <a:t>Learning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2965604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5837F1-D2C1-4FD2-8FDE-19DE79F5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277" y="238777"/>
            <a:ext cx="5671437" cy="34643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7C7CAD4-33EF-49C0-8EE5-793AF22AB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30290" y="238777"/>
            <a:ext cx="5276691" cy="32457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B39C980-4FCA-423B-88BD-6697E1E818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3274" y="3502965"/>
            <a:ext cx="5648440" cy="33550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63378A20-F3F4-4299-B33C-AFE308DFDF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96003" y="3502965"/>
            <a:ext cx="5648440" cy="33550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2">
            <a:extLst>
              <a:ext uri="{FF2B5EF4-FFF2-40B4-BE49-F238E27FC236}">
                <a16:creationId xmlns:a16="http://schemas.microsoft.com/office/drawing/2014/main" id="{7BC5C96D-D1DF-43CC-927F-10C2572E3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6335" y="3924367"/>
            <a:ext cx="2450793" cy="5153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FE9F3C1A-22C7-4649-87E0-8EB08EBF9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6742" y="4104887"/>
            <a:ext cx="2033808" cy="6696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5343DF-8B73-4D98-A0F8-39A28BF8CCF7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9F371F-4179-424F-8752-7937E20390CC}" type="slidenum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20</a:t>
            </a:fld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9280E1A9-563A-4242-B207-A441EDD6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59" y="103235"/>
            <a:ext cx="9026014" cy="55453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2 CuadroTexto">
            <a:extLst>
              <a:ext uri="{FF2B5EF4-FFF2-40B4-BE49-F238E27FC236}">
                <a16:creationId xmlns:a16="http://schemas.microsoft.com/office/drawing/2014/main" id="{4A90C5E4-D46C-4E06-9251-5D26B014A54F}"/>
              </a:ext>
            </a:extLst>
          </p:cNvPr>
          <p:cNvSpPr txBox="1"/>
          <p:nvPr/>
        </p:nvSpPr>
        <p:spPr>
          <a:xfrm>
            <a:off x="8842412" y="1846127"/>
            <a:ext cx="3027715" cy="584777"/>
          </a:xfrm>
          <a:prstGeom prst="rect">
            <a:avLst/>
          </a:prstGeom>
          <a:solidFill>
            <a:srgbClr val="0070C0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1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</a:t>
            </a:r>
            <a:r>
              <a:rPr lang="es-ES" sz="3200" b="1" i="1" u="none" strike="noStrike" kern="1200" cap="none" spc="0" baseline="-25000">
                <a:solidFill>
                  <a:srgbClr val="FFFFFF"/>
                </a:solidFill>
                <a:uFillTx/>
                <a:latin typeface="Calibri"/>
              </a:rPr>
              <a:t>y</a:t>
            </a:r>
            <a:r>
              <a:rPr lang="es-ES" sz="3200" b="1" i="1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= </a:t>
            </a:r>
            <a:r>
              <a:rPr lang="es-MX" sz="3200" b="1" i="0" u="none" strike="noStrike" kern="1200" cap="none" spc="0" baseline="0">
                <a:solidFill>
                  <a:srgbClr val="FFFFFF"/>
                </a:solidFill>
                <a:uFillTx/>
              </a:rPr>
              <a:t></a:t>
            </a:r>
            <a:r>
              <a:rPr lang="es-MX" sz="32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es-ES" sz="3200" b="1" i="1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w</a:t>
            </a:r>
            <a:r>
              <a:rPr lang="es-ES" sz="3200" b="1" i="1" u="none" strike="noStrike" kern="1200" cap="none" spc="0" baseline="-25000">
                <a:solidFill>
                  <a:srgbClr val="FFFFFF"/>
                </a:solidFill>
                <a:uFillTx/>
                <a:latin typeface="Calibri"/>
              </a:rPr>
              <a:t>i </a:t>
            </a:r>
            <a:r>
              <a:rPr lang="es-ES" sz="32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(</a:t>
            </a:r>
            <a:r>
              <a:rPr lang="es-ES" sz="3200" b="1" i="1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y</a:t>
            </a:r>
            <a:r>
              <a:rPr lang="es-ES" sz="3200" b="1" i="1" u="none" strike="noStrike" kern="1200" cap="none" spc="0" baseline="-25000">
                <a:solidFill>
                  <a:srgbClr val="FFFFFF"/>
                </a:solidFill>
                <a:uFillTx/>
                <a:latin typeface="Calibri"/>
              </a:rPr>
              <a:t>i</a:t>
            </a:r>
            <a:r>
              <a:rPr lang="es-ES" sz="3200" b="1" i="1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es-ES" sz="32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- </a:t>
            </a:r>
            <a:r>
              <a:rPr lang="es-ES" sz="3200" b="1" i="1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y</a:t>
            </a:r>
            <a:r>
              <a:rPr lang="es-ES" sz="3200" b="1" i="1" u="none" strike="noStrike" kern="1200" cap="none" spc="0" baseline="-25000">
                <a:solidFill>
                  <a:srgbClr val="FFFFFF"/>
                </a:solidFill>
                <a:uFillTx/>
                <a:latin typeface="Calibri"/>
              </a:rPr>
              <a:t>ci</a:t>
            </a:r>
            <a:r>
              <a:rPr lang="es-ES" sz="32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)</a:t>
            </a:r>
            <a:r>
              <a:rPr lang="es-ES" sz="3200" b="1" i="0" u="none" strike="noStrike" kern="1200" cap="none" spc="0" baseline="30000">
                <a:solidFill>
                  <a:srgbClr val="FFFFFF"/>
                </a:solidFill>
                <a:uFillTx/>
                <a:latin typeface="Calibri"/>
              </a:rPr>
              <a:t>2</a:t>
            </a:r>
            <a:r>
              <a:rPr lang="es-ES" sz="32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</a:t>
            </a:r>
            <a:endParaRPr lang="en-US" sz="32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BF5FC63-78C1-432A-90CE-AA1EE9010D48}"/>
              </a:ext>
            </a:extLst>
          </p:cNvPr>
          <p:cNvSpPr txBox="1"/>
          <p:nvPr/>
        </p:nvSpPr>
        <p:spPr>
          <a:xfrm>
            <a:off x="7881852" y="2967338"/>
            <a:ext cx="2872898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54 pesos  </a:t>
            </a:r>
            <a:r>
              <a:rPr lang="en-US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refinados</a:t>
            </a: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6B704A2-D6A5-4644-B010-C0CE5A776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45" y="5574548"/>
            <a:ext cx="8562139" cy="11802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80558AA3-399B-4E23-9FD6-24FE9E1410E7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5A96F9A-CB44-4492-934A-48925D9E33AB}" type="slidenum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21</a:t>
            </a:fld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117B387-CF71-409A-B125-95153F49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73" y="644514"/>
            <a:ext cx="6010232" cy="7293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E658B902-772C-4044-B024-D07C8EFB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70" y="1593999"/>
            <a:ext cx="5281876" cy="35176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09FF308D-D491-4A39-90C3-9D0A7270E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66" y="5148648"/>
            <a:ext cx="5306180" cy="17494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F8C9EF9-35AD-4E5A-9E4A-DA0688CF2DFB}"/>
              </a:ext>
            </a:extLst>
          </p:cNvPr>
          <p:cNvSpPr txBox="1"/>
          <p:nvPr/>
        </p:nvSpPr>
        <p:spPr>
          <a:xfrm>
            <a:off x="7366640" y="3067427"/>
            <a:ext cx="482536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nuestro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correspondería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1BA456AF-E310-429D-A143-AEFB6A68C032}"/>
              </a:ext>
            </a:extLst>
          </p:cNvPr>
          <p:cNvSpPr txBox="1"/>
          <p:nvPr/>
        </p:nvSpPr>
        <p:spPr>
          <a:xfrm>
            <a:off x="7100869" y="983428"/>
            <a:ext cx="4768485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 Cauchy, 18 de 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octubre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de 1847,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his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Compte Rendu `a l’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Acad´emie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des Sciences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D583C-9315-4277-B0AF-44DA2D94D83C}"/>
              </a:ext>
            </a:extLst>
          </p:cNvPr>
          <p:cNvSpPr txBox="1"/>
          <p:nvPr/>
        </p:nvSpPr>
        <p:spPr>
          <a:xfrm>
            <a:off x="905797" y="119665"/>
            <a:ext cx="10580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 alternativas para encontrar los valores óptimos de W y b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E3E356-184A-490B-85B2-B7740A725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284" y="3927660"/>
            <a:ext cx="3526446" cy="17494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5837F1-D2C1-4FD2-8FDE-19DE79F5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0277" y="238777"/>
            <a:ext cx="5671437" cy="34643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7C7CAD4-33EF-49C0-8EE5-793AF22AB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30290" y="238777"/>
            <a:ext cx="5276691" cy="32457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B39C980-4FCA-423B-88BD-6697E1E818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3274" y="3502965"/>
            <a:ext cx="5648440" cy="33550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63378A20-F3F4-4299-B33C-AFE308DFDF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96003" y="3502965"/>
            <a:ext cx="5648440" cy="33550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2">
            <a:extLst>
              <a:ext uri="{FF2B5EF4-FFF2-40B4-BE49-F238E27FC236}">
                <a16:creationId xmlns:a16="http://schemas.microsoft.com/office/drawing/2014/main" id="{7BC5C96D-D1DF-43CC-927F-10C2572E3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6335" y="3924367"/>
            <a:ext cx="2450793" cy="5153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FE9F3C1A-22C7-4649-87E0-8EB08EBF9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6742" y="4104887"/>
            <a:ext cx="2033808" cy="6696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5343DF-8B73-4D98-A0F8-39A28BF8CCF7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9F371F-4179-424F-8752-7937E20390CC}" type="slidenum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23</a:t>
            </a:fld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6317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51AAD405-0236-44C9-B5E7-AC500820DCF2}"/>
              </a:ext>
            </a:extLst>
          </p:cNvPr>
          <p:cNvSpPr txBox="1"/>
          <p:nvPr/>
        </p:nvSpPr>
        <p:spPr>
          <a:xfrm>
            <a:off x="2868899" y="439765"/>
            <a:ext cx="6193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Resumen de los métodos de análisis</a:t>
            </a:r>
            <a:endParaRPr lang="en-US" sz="32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E9D19B5-BBDD-40FA-A336-7B565B24A18E}"/>
              </a:ext>
            </a:extLst>
          </p:cNvPr>
          <p:cNvGrpSpPr/>
          <p:nvPr/>
        </p:nvGrpSpPr>
        <p:grpSpPr>
          <a:xfrm>
            <a:off x="1939288" y="1828477"/>
            <a:ext cx="7493533" cy="3899974"/>
            <a:chOff x="0" y="0"/>
            <a:chExt cx="5300387" cy="2733358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A508D7B-06F4-4E07-BDB7-9496E8159958}"/>
                </a:ext>
              </a:extLst>
            </p:cNvPr>
            <p:cNvGrpSpPr/>
            <p:nvPr/>
          </p:nvGrpSpPr>
          <p:grpSpPr>
            <a:xfrm>
              <a:off x="0" y="1166813"/>
              <a:ext cx="2348667" cy="1566545"/>
              <a:chOff x="0" y="0"/>
              <a:chExt cx="2338070" cy="1566545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AE1CA2F-1106-4BCF-A999-628A2A93BB81}"/>
                  </a:ext>
                </a:extLst>
              </p:cNvPr>
              <p:cNvSpPr/>
              <p:nvPr/>
            </p:nvSpPr>
            <p:spPr>
              <a:xfrm>
                <a:off x="0" y="0"/>
                <a:ext cx="2338070" cy="1566545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  <a:ln w="539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0" name="Text Box 2">
                <a:extLst>
                  <a:ext uri="{FF2B5EF4-FFF2-40B4-BE49-F238E27FC236}">
                    <a16:creationId xmlns:a16="http://schemas.microsoft.com/office/drawing/2014/main" id="{8A4DFFF3-A1BA-4AC7-80A9-A46A86FF6D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9087" y="566737"/>
                <a:ext cx="1819275" cy="3333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F(</a:t>
                </a:r>
                <a:r>
                  <a:rPr lang="en-US" sz="1800" b="1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W</a:t>
                </a:r>
                <a:r>
                  <a:rPr lang="en-US" sz="1800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,</a:t>
                </a:r>
                <a:r>
                  <a:rPr lang="en-US" sz="1800" b="1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X</a:t>
                </a:r>
                <a:r>
                  <a:rPr lang="en-US" sz="1800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) = </a:t>
                </a:r>
                <a:r>
                  <a:rPr lang="en-US" sz="1800" b="1" dirty="0" err="1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b</a:t>
                </a:r>
                <a:r>
                  <a:rPr lang="en-US" sz="1800" dirty="0" err="1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+</a:t>
                </a:r>
                <a:r>
                  <a:rPr lang="en-US" sz="1800" b="1" dirty="0" err="1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WX</a:t>
                </a:r>
                <a:endParaRPr lang="en-US" sz="1200" dirty="0">
                  <a:effectLst/>
                  <a:latin typeface="Arial" panose="020B0604020202020204" pitchFamily="34" charset="0"/>
                  <a:ea typeface="DengXian" panose="02010600030101010101" pitchFamily="2" charset="-122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2332B3C-2C3A-4418-BAB0-E37B821E17BA}"/>
                </a:ext>
              </a:extLst>
            </p:cNvPr>
            <p:cNvGrpSpPr/>
            <p:nvPr/>
          </p:nvGrpSpPr>
          <p:grpSpPr>
            <a:xfrm>
              <a:off x="3314700" y="1243013"/>
              <a:ext cx="1985687" cy="1004570"/>
              <a:chOff x="0" y="0"/>
              <a:chExt cx="1977002" cy="100457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88D7F9F-F282-4C53-905D-83CE3F2E1D8A}"/>
                  </a:ext>
                </a:extLst>
              </p:cNvPr>
              <p:cNvSpPr/>
              <p:nvPr/>
            </p:nvSpPr>
            <p:spPr>
              <a:xfrm>
                <a:off x="0" y="0"/>
                <a:ext cx="1977002" cy="1004570"/>
              </a:xfrm>
              <a:prstGeom prst="rect">
                <a:avLst/>
              </a:prstGeom>
              <a:solidFill>
                <a:sysClr val="window" lastClr="FFFFFF">
                  <a:alpha val="0"/>
                </a:sysClr>
              </a:solidFill>
              <a:ln w="444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8" name="Text Box 2">
                <a:extLst>
                  <a:ext uri="{FF2B5EF4-FFF2-40B4-BE49-F238E27FC236}">
                    <a16:creationId xmlns:a16="http://schemas.microsoft.com/office/drawing/2014/main" id="{2E41171E-138B-4A67-8C9F-F2C3241FF1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326" y="357188"/>
                <a:ext cx="1262941" cy="3333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Arial" panose="020B0604020202020204" pitchFamily="34" charset="0"/>
                    <a:ea typeface="DengXian" panose="02010600030101010101" pitchFamily="2" charset="-122"/>
                  </a:rPr>
                  <a:t>MSE</a:t>
                </a:r>
                <a:r>
                  <a:rPr lang="en-US" sz="1800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(</a:t>
                </a:r>
                <a:r>
                  <a:rPr lang="en-US" sz="1800" b="1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W, </a:t>
                </a:r>
                <a:r>
                  <a:rPr lang="en-US" sz="1800" b="1" dirty="0" err="1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b</a:t>
                </a:r>
                <a:r>
                  <a:rPr lang="en-US" sz="1800" dirty="0" err="1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,</a:t>
                </a:r>
                <a:r>
                  <a:rPr lang="en-US" sz="1800" b="1" dirty="0" err="1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X</a:t>
                </a:r>
                <a:r>
                  <a:rPr lang="en-US" sz="1800" dirty="0" err="1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,Y</a:t>
                </a:r>
                <a:r>
                  <a:rPr lang="en-US" sz="1800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)</a:t>
                </a:r>
                <a:endParaRPr lang="en-US" sz="1200" dirty="0">
                  <a:effectLst/>
                  <a:latin typeface="Arial" panose="020B0604020202020204" pitchFamily="34" charset="0"/>
                  <a:ea typeface="DengXian" panose="02010600030101010101" pitchFamily="2" charset="-122"/>
                </a:endParaRPr>
              </a:p>
            </p:txBody>
          </p:sp>
        </p:grpSp>
        <p:sp>
          <p:nvSpPr>
            <p:cNvPr id="86" name="Arrow: Bent-Up 85">
              <a:extLst>
                <a:ext uri="{FF2B5EF4-FFF2-40B4-BE49-F238E27FC236}">
                  <a16:creationId xmlns:a16="http://schemas.microsoft.com/office/drawing/2014/main" id="{00F79FB7-A782-4A5A-8053-D5AED3CA0034}"/>
                </a:ext>
              </a:extLst>
            </p:cNvPr>
            <p:cNvSpPr/>
            <p:nvPr/>
          </p:nvSpPr>
          <p:spPr>
            <a:xfrm>
              <a:off x="2357437" y="2266950"/>
              <a:ext cx="1731839" cy="428625"/>
            </a:xfrm>
            <a:prstGeom prst="bentUp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96CE9F8-C38A-4DF9-91F1-F7BB11308412}"/>
                </a:ext>
              </a:extLst>
            </p:cNvPr>
            <p:cNvGrpSpPr/>
            <p:nvPr/>
          </p:nvGrpSpPr>
          <p:grpSpPr>
            <a:xfrm>
              <a:off x="2366962" y="1452563"/>
              <a:ext cx="928111" cy="781050"/>
              <a:chOff x="0" y="0"/>
              <a:chExt cx="923925" cy="781050"/>
            </a:xfrm>
          </p:grpSpPr>
          <p:sp>
            <p:nvSpPr>
              <p:cNvPr id="95" name="Text Box 2">
                <a:extLst>
                  <a:ext uri="{FF2B5EF4-FFF2-40B4-BE49-F238E27FC236}">
                    <a16:creationId xmlns:a16="http://schemas.microsoft.com/office/drawing/2014/main" id="{28F7CD36-750D-4BC4-9733-CF62174D6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287" y="292735"/>
                <a:ext cx="561794" cy="34375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2000" b="1" dirty="0">
                    <a:ln>
                      <a:noFill/>
                    </a:ln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W, </a:t>
                </a:r>
                <a:r>
                  <a:rPr lang="es-MX" sz="2000" dirty="0">
                    <a:ln>
                      <a:noFill/>
                    </a:ln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b</a:t>
                </a:r>
                <a:endParaRPr lang="en-US" sz="1200" dirty="0">
                  <a:effectLst/>
                  <a:latin typeface="Arial" panose="020B0604020202020204" pitchFamily="34" charset="0"/>
                  <a:ea typeface="DengXian" panose="02010600030101010101" pitchFamily="2" charset="-122"/>
                </a:endParaRPr>
              </a:p>
            </p:txBody>
          </p:sp>
          <p:sp>
            <p:nvSpPr>
              <p:cNvPr id="96" name="Arrow: Left-Right 95">
                <a:extLst>
                  <a:ext uri="{FF2B5EF4-FFF2-40B4-BE49-F238E27FC236}">
                    <a16:creationId xmlns:a16="http://schemas.microsoft.com/office/drawing/2014/main" id="{538BA49A-769A-4107-B665-D74D0FF2E97E}"/>
                  </a:ext>
                </a:extLst>
              </p:cNvPr>
              <p:cNvSpPr/>
              <p:nvPr/>
            </p:nvSpPr>
            <p:spPr>
              <a:xfrm>
                <a:off x="0" y="0"/>
                <a:ext cx="923925" cy="781050"/>
              </a:xfrm>
              <a:prstGeom prst="leftRightArrow">
                <a:avLst/>
              </a:prstGeom>
              <a:noFill/>
              <a:ln w="34925" cap="sq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D32752E-2623-4539-92A3-DDA878150FDC}"/>
                </a:ext>
              </a:extLst>
            </p:cNvPr>
            <p:cNvGrpSpPr/>
            <p:nvPr/>
          </p:nvGrpSpPr>
          <p:grpSpPr>
            <a:xfrm>
              <a:off x="1047398" y="0"/>
              <a:ext cx="3540637" cy="1214438"/>
              <a:chOff x="-414" y="0"/>
              <a:chExt cx="3524664" cy="1214438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EBBD981-2512-402A-AF4C-AC666627D967}"/>
                  </a:ext>
                </a:extLst>
              </p:cNvPr>
              <p:cNvGrpSpPr/>
              <p:nvPr/>
            </p:nvGrpSpPr>
            <p:grpSpPr>
              <a:xfrm>
                <a:off x="-414" y="538163"/>
                <a:ext cx="3524664" cy="676275"/>
                <a:chOff x="-414" y="0"/>
                <a:chExt cx="3524664" cy="676275"/>
              </a:xfrm>
            </p:grpSpPr>
            <p:sp>
              <p:nvSpPr>
                <p:cNvPr id="91" name="Arrow: Down 90">
                  <a:extLst>
                    <a:ext uri="{FF2B5EF4-FFF2-40B4-BE49-F238E27FC236}">
                      <a16:creationId xmlns:a16="http://schemas.microsoft.com/office/drawing/2014/main" id="{19C8E5B9-3316-455B-9438-9D0F0D3CA274}"/>
                    </a:ext>
                  </a:extLst>
                </p:cNvPr>
                <p:cNvSpPr/>
                <p:nvPr/>
              </p:nvSpPr>
              <p:spPr>
                <a:xfrm>
                  <a:off x="319088" y="4762"/>
                  <a:ext cx="684530" cy="588010"/>
                </a:xfrm>
                <a:prstGeom prst="down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Arrow: Down 91">
                  <a:extLst>
                    <a:ext uri="{FF2B5EF4-FFF2-40B4-BE49-F238E27FC236}">
                      <a16:creationId xmlns:a16="http://schemas.microsoft.com/office/drawing/2014/main" id="{E99E45D3-5E4C-4DCB-8641-73AA0E7C8D9A}"/>
                    </a:ext>
                  </a:extLst>
                </p:cNvPr>
                <p:cNvSpPr/>
                <p:nvPr/>
              </p:nvSpPr>
              <p:spPr>
                <a:xfrm>
                  <a:off x="2952750" y="0"/>
                  <a:ext cx="238125" cy="676275"/>
                </a:xfrm>
                <a:prstGeom prst="downArrow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Text Box 2">
                  <a:extLst>
                    <a:ext uri="{FF2B5EF4-FFF2-40B4-BE49-F238E27FC236}">
                      <a16:creationId xmlns:a16="http://schemas.microsoft.com/office/drawing/2014/main" id="{7DA061E3-CEAF-4628-8A36-6092EEB05B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414" y="71101"/>
                  <a:ext cx="323657" cy="40000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non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MX" sz="2000" b="1">
                      <a:effectLst/>
                      <a:latin typeface="Arial" panose="020B0604020202020204" pitchFamily="34" charset="0"/>
                      <a:ea typeface="DengXian" panose="02010600030101010101" pitchFamily="2" charset="-122"/>
                    </a:rPr>
                    <a:t>X</a:t>
                  </a:r>
                  <a:endParaRPr lang="en-US" sz="1200">
                    <a:effectLst/>
                    <a:latin typeface="Arial" panose="020B0604020202020204" pitchFamily="34" charset="0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94" name="Text Box 2">
                  <a:extLst>
                    <a:ext uri="{FF2B5EF4-FFF2-40B4-BE49-F238E27FC236}">
                      <a16:creationId xmlns:a16="http://schemas.microsoft.com/office/drawing/2014/main" id="{519E2E7B-D841-4D69-A8A7-4AF3F5A157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90875" y="90487"/>
                  <a:ext cx="333375" cy="40005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MX" sz="2000">
                      <a:ln w="9525" cap="rnd" cmpd="sng" algn="ctr">
                        <a:solidFill>
                          <a:srgbClr val="FFFFFF">
                            <a:alpha val="0"/>
                          </a:srgbClr>
                        </a:solidFill>
                        <a:prstDash val="solid"/>
                        <a:bevel/>
                      </a:ln>
                      <a:effectLst/>
                      <a:latin typeface="Arial" panose="020B0604020202020204" pitchFamily="34" charset="0"/>
                      <a:ea typeface="DengXian" panose="02010600030101010101" pitchFamily="2" charset="-122"/>
                    </a:rPr>
                    <a:t>Y</a:t>
                  </a:r>
                  <a:endParaRPr lang="en-US" sz="1200">
                    <a:effectLst/>
                    <a:latin typeface="Arial" panose="020B0604020202020204" pitchFamily="34" charset="0"/>
                    <a:ea typeface="DengXian" panose="02010600030101010101" pitchFamily="2" charset="-122"/>
                  </a:endParaRPr>
                </a:p>
              </p:txBody>
            </p:sp>
          </p:grpSp>
          <p:sp>
            <p:nvSpPr>
              <p:cNvPr id="90" name="Text Box 2">
                <a:extLst>
                  <a:ext uri="{FF2B5EF4-FFF2-40B4-BE49-F238E27FC236}">
                    <a16:creationId xmlns:a16="http://schemas.microsoft.com/office/drawing/2014/main" id="{19880B3A-3380-486A-BD2C-4570E5C379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225" y="0"/>
                <a:ext cx="2933700" cy="523875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2000" dirty="0">
                    <a:latin typeface="Arial" panose="020B0604020202020204" pitchFamily="34" charset="0"/>
                    <a:ea typeface="DengXian" panose="02010600030101010101" pitchFamily="2" charset="-122"/>
                  </a:rPr>
                  <a:t>Puntos</a:t>
                </a:r>
                <a:r>
                  <a:rPr lang="es-MX" sz="2000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 (</a:t>
                </a:r>
                <a:r>
                  <a:rPr lang="es-MX" sz="2000" b="1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X</a:t>
                </a:r>
                <a:r>
                  <a:rPr lang="es-MX" sz="2000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</a:rPr>
                  <a:t>, Y)</a:t>
                </a:r>
                <a:endParaRPr lang="en-US" sz="1200" dirty="0">
                  <a:effectLst/>
                  <a:latin typeface="Arial" panose="020B0604020202020204" pitchFamily="34" charset="0"/>
                  <a:ea typeface="DengXian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07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CEFDF-DE66-4CD5-AEF0-A1D390952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56" y="1060704"/>
            <a:ext cx="9823848" cy="5541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F20F0-185E-4E0A-8200-EFDC99F258C4}"/>
              </a:ext>
            </a:extLst>
          </p:cNvPr>
          <p:cNvSpPr txBox="1"/>
          <p:nvPr/>
        </p:nvSpPr>
        <p:spPr>
          <a:xfrm>
            <a:off x="4743243" y="344093"/>
            <a:ext cx="6830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Movimiento de un cuerpo sujeto a una fuerza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9EFD7-B9CA-44C1-B585-0582CEF44647}"/>
              </a:ext>
            </a:extLst>
          </p:cNvPr>
          <p:cNvSpPr txBox="1"/>
          <p:nvPr/>
        </p:nvSpPr>
        <p:spPr>
          <a:xfrm>
            <a:off x="906088" y="159427"/>
            <a:ext cx="3723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>
                <a:solidFill>
                  <a:srgbClr val="FF0000"/>
                </a:solidFill>
              </a:rPr>
              <a:t>Tarea </a:t>
            </a:r>
            <a:r>
              <a:rPr lang="es-MX" sz="2800" b="1" dirty="0"/>
              <a:t>(</a:t>
            </a:r>
            <a:r>
              <a:rPr lang="es-MX" sz="2800" dirty="0"/>
              <a:t>4 parámetros</a:t>
            </a:r>
            <a:r>
              <a:rPr lang="es-MX" sz="2800" b="1" dirty="0"/>
              <a:t>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4410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362F5-9DD8-4376-A1E5-54430E9D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41" y="989123"/>
            <a:ext cx="9195746" cy="5868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68434-7491-4561-BF98-2F213BE5693D}"/>
              </a:ext>
            </a:extLst>
          </p:cNvPr>
          <p:cNvSpPr txBox="1"/>
          <p:nvPr/>
        </p:nvSpPr>
        <p:spPr>
          <a:xfrm>
            <a:off x="5361709" y="281237"/>
            <a:ext cx="3723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>
                <a:solidFill>
                  <a:srgbClr val="FF0000"/>
                </a:solidFill>
              </a:rPr>
              <a:t>Tarea </a:t>
            </a:r>
            <a:r>
              <a:rPr lang="es-MX" sz="2800" b="1" dirty="0"/>
              <a:t>(</a:t>
            </a:r>
            <a:r>
              <a:rPr lang="es-MX" sz="2800" dirty="0"/>
              <a:t>4 parámetros</a:t>
            </a:r>
            <a:r>
              <a:rPr lang="es-MX" sz="2800" b="1" dirty="0"/>
              <a:t>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57378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CE845-B490-48AB-B172-BDE7781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7" y="0"/>
            <a:ext cx="10409457" cy="585531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E589434-61C9-4DDD-BA68-5A09E6880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659" y="6149130"/>
            <a:ext cx="67968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156,710 parameters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54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379F0-8C2F-44CC-9678-DFF8AEAC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214" y="2908744"/>
            <a:ext cx="5819270" cy="1954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F44B4-1427-442B-A1EB-9C1AD526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15" y="227460"/>
            <a:ext cx="5624337" cy="72161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C3A10BE-EB63-479F-B596-D7379F68B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30" y="949073"/>
            <a:ext cx="5192484" cy="53151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944795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1EFB72-9023-4DC0-9A89-5F2EDA041C3A}"/>
              </a:ext>
            </a:extLst>
          </p:cNvPr>
          <p:cNvSpPr txBox="1"/>
          <p:nvPr/>
        </p:nvSpPr>
        <p:spPr>
          <a:xfrm>
            <a:off x="3644868" y="210932"/>
            <a:ext cx="63686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Image with an object: </a:t>
            </a:r>
          </a:p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= pixels,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= object in the image</a:t>
            </a:r>
          </a:p>
        </p:txBody>
      </p:sp>
      <p:pic>
        <p:nvPicPr>
          <p:cNvPr id="3" name="Picture 2" descr="A picture containing outdoor, dancer, person, colorful&#10;&#10;Description automatically generated">
            <a:extLst>
              <a:ext uri="{FF2B5EF4-FFF2-40B4-BE49-F238E27FC236}">
                <a16:creationId xmlns:a16="http://schemas.microsoft.com/office/drawing/2014/main" id="{5C0ADE22-E5ED-47E4-85EE-EFA9D9C7F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3" y="1936038"/>
            <a:ext cx="1649691" cy="219958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544754C-8474-46D5-BF4C-B19BC3D9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99370" y="1936038"/>
            <a:ext cx="1938474" cy="19153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 descr="A picture containing X-ray film, indoor, white, pillow&#10;&#10;Description automatically generated">
            <a:extLst>
              <a:ext uri="{FF2B5EF4-FFF2-40B4-BE49-F238E27FC236}">
                <a16:creationId xmlns:a16="http://schemas.microsoft.com/office/drawing/2014/main" id="{EBB23FC8-C810-4709-9AA2-0910F82F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4" y="4460740"/>
            <a:ext cx="1933280" cy="1933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F9653F-99C1-4A44-BBAB-5D98F022F7FB}"/>
              </a:ext>
            </a:extLst>
          </p:cNvPr>
          <p:cNvSpPr txBox="1"/>
          <p:nvPr/>
        </p:nvSpPr>
        <p:spPr>
          <a:xfrm>
            <a:off x="2600064" y="2412946"/>
            <a:ext cx="17584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  <a:r>
              <a:rPr lang="en-US" sz="2800" dirty="0"/>
              <a:t> = pixels,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Y</a:t>
            </a:r>
            <a:r>
              <a:rPr lang="en-US" sz="2800" dirty="0"/>
              <a:t> = México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FB4A4-5C57-4863-A520-17B35A2A9C37}"/>
              </a:ext>
            </a:extLst>
          </p:cNvPr>
          <p:cNvSpPr txBox="1"/>
          <p:nvPr/>
        </p:nvSpPr>
        <p:spPr>
          <a:xfrm>
            <a:off x="9002436" y="2412945"/>
            <a:ext cx="17584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  <a:r>
              <a:rPr lang="en-US" sz="2800" dirty="0"/>
              <a:t> = pixels,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Y</a:t>
            </a:r>
            <a:r>
              <a:rPr lang="en-US" sz="2800" dirty="0"/>
              <a:t> = </a:t>
            </a:r>
            <a:r>
              <a:rPr lang="en-US" sz="2800" dirty="0" err="1"/>
              <a:t>siete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ED461-B2B7-4ACA-89AE-1832514D03E4}"/>
              </a:ext>
            </a:extLst>
          </p:cNvPr>
          <p:cNvSpPr txBox="1"/>
          <p:nvPr/>
        </p:nvSpPr>
        <p:spPr>
          <a:xfrm>
            <a:off x="2600064" y="4950328"/>
            <a:ext cx="17584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  <a:r>
              <a:rPr lang="en-US" sz="2800" dirty="0"/>
              <a:t> = pixels,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Y</a:t>
            </a:r>
            <a:r>
              <a:rPr lang="en-US" sz="2800" dirty="0"/>
              <a:t> = Edema</a:t>
            </a:r>
          </a:p>
        </p:txBody>
      </p:sp>
      <p:pic>
        <p:nvPicPr>
          <p:cNvPr id="10" name="Picture 9" descr="A picture containing person, indoor, older&#10;&#10;Description automatically generated">
            <a:extLst>
              <a:ext uri="{FF2B5EF4-FFF2-40B4-BE49-F238E27FC236}">
                <a16:creationId xmlns:a16="http://schemas.microsoft.com/office/drawing/2014/main" id="{481DEA42-CE7A-4555-A9AF-A5C72132D3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1" b="23291"/>
          <a:stretch/>
        </p:blipFill>
        <p:spPr>
          <a:xfrm>
            <a:off x="6283081" y="4417955"/>
            <a:ext cx="2384701" cy="2018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9AC39F-5C0B-48D8-A8C6-CED01C27CA17}"/>
              </a:ext>
            </a:extLst>
          </p:cNvPr>
          <p:cNvSpPr txBox="1"/>
          <p:nvPr/>
        </p:nvSpPr>
        <p:spPr>
          <a:xfrm>
            <a:off x="8741796" y="4584481"/>
            <a:ext cx="30663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  <a:r>
              <a:rPr lang="en-US" sz="2800" dirty="0"/>
              <a:t> = pixels,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Y</a:t>
            </a:r>
            <a:r>
              <a:rPr lang="en-US" sz="2800" dirty="0"/>
              <a:t> = </a:t>
            </a:r>
          </a:p>
          <a:p>
            <a:r>
              <a:rPr lang="en-US" sz="2800" dirty="0"/>
              <a:t>(Woman, Third age)</a:t>
            </a:r>
          </a:p>
        </p:txBody>
      </p:sp>
    </p:spTree>
    <p:extLst>
      <p:ext uri="{BB962C8B-B14F-4D97-AF65-F5344CB8AC3E}">
        <p14:creationId xmlns:p14="http://schemas.microsoft.com/office/powerpoint/2010/main" val="35751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CACED4-4856-482E-8633-E2AEA20796EB}"/>
              </a:ext>
            </a:extLst>
          </p:cNvPr>
          <p:cNvSpPr txBox="1"/>
          <p:nvPr/>
        </p:nvSpPr>
        <p:spPr>
          <a:xfrm>
            <a:off x="237166" y="600820"/>
            <a:ext cx="6851483" cy="5159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Noto Sans CJK SC Regular" pitchFamily="2"/>
                <a:cs typeface="Arial" panose="020B0604020202020204" pitchFamily="34" charset="0"/>
              </a:rPr>
              <a:t>Mortality from diabetes with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B636B-DE5B-44A3-AD87-C8A1624A9450}"/>
              </a:ext>
            </a:extLst>
          </p:cNvPr>
          <p:cNvSpPr txBox="1"/>
          <p:nvPr/>
        </p:nvSpPr>
        <p:spPr>
          <a:xfrm>
            <a:off x="6578176" y="1291157"/>
            <a:ext cx="43645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  <a:r>
              <a:rPr lang="en-US" sz="2800" dirty="0"/>
              <a:t> = (AGE, SEX, BP, S1, S2, S3, </a:t>
            </a:r>
          </a:p>
          <a:p>
            <a:r>
              <a:rPr lang="en-US" sz="2800" dirty="0"/>
              <a:t>	S4, S5)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Y</a:t>
            </a:r>
            <a:r>
              <a:rPr lang="en-US" sz="2800" dirty="0"/>
              <a:t> = Time(days)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01118-E130-4C7C-9857-E3E93AEAC86E}"/>
              </a:ext>
            </a:extLst>
          </p:cNvPr>
          <p:cNvSpPr txBox="1"/>
          <p:nvPr/>
        </p:nvSpPr>
        <p:spPr>
          <a:xfrm>
            <a:off x="646158" y="1314267"/>
            <a:ext cx="40848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S1 = Glycated hemoglobin</a:t>
            </a:r>
          </a:p>
          <a:p>
            <a:r>
              <a:rPr lang="en-US" dirty="0"/>
              <a:t>S2 = High-density lipoprotein cholesterol</a:t>
            </a:r>
          </a:p>
          <a:p>
            <a:r>
              <a:rPr lang="en-US" dirty="0"/>
              <a:t>S3 =Impaired fasting glucose </a:t>
            </a:r>
          </a:p>
          <a:p>
            <a:r>
              <a:rPr lang="en-US" dirty="0"/>
              <a:t>S4 = Creatinine</a:t>
            </a:r>
          </a:p>
          <a:p>
            <a:r>
              <a:rPr lang="en-US" dirty="0"/>
              <a:t>S5 = Silky glucose</a:t>
            </a:r>
          </a:p>
          <a:p>
            <a:r>
              <a:rPr lang="en-US" dirty="0"/>
              <a:t>S6 =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AB4C99-EBD4-4E00-A017-59BAF7FC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48" y="4003097"/>
            <a:ext cx="5547252" cy="2626965"/>
          </a:xfrm>
          <a:prstGeom prst="rect">
            <a:avLst/>
          </a:prstGeom>
        </p:spPr>
      </p:pic>
      <p:sp>
        <p:nvSpPr>
          <p:cNvPr id="8" name="CuadroTexto 2">
            <a:extLst>
              <a:ext uri="{FF2B5EF4-FFF2-40B4-BE49-F238E27FC236}">
                <a16:creationId xmlns:a16="http://schemas.microsoft.com/office/drawing/2014/main" id="{5AD5FFFF-C877-4969-A250-5A4605BF62A2}"/>
              </a:ext>
            </a:extLst>
          </p:cNvPr>
          <p:cNvSpPr txBox="1"/>
          <p:nvPr/>
        </p:nvSpPr>
        <p:spPr>
          <a:xfrm>
            <a:off x="6528637" y="4658902"/>
            <a:ext cx="5114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X</a:t>
            </a:r>
            <a:r>
              <a:rPr lang="es-ES" sz="2800" dirty="0"/>
              <a:t> = Local </a:t>
            </a:r>
            <a:r>
              <a:rPr lang="es-ES" sz="2800" dirty="0" err="1"/>
              <a:t>order</a:t>
            </a:r>
            <a:r>
              <a:rPr lang="es-ES" sz="2800" dirty="0"/>
              <a:t> </a:t>
            </a:r>
            <a:r>
              <a:rPr lang="es-ES" sz="2800" dirty="0" err="1"/>
              <a:t>around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atom</a:t>
            </a:r>
            <a:r>
              <a:rPr lang="es-ES" sz="2800" dirty="0"/>
              <a:t> </a:t>
            </a:r>
            <a:r>
              <a:rPr lang="es-ES" sz="2800" dirty="0" err="1"/>
              <a:t>type</a:t>
            </a:r>
            <a:r>
              <a:rPr lang="es-ES" sz="2800" dirty="0"/>
              <a:t>. </a:t>
            </a:r>
            <a:r>
              <a:rPr lang="es-ES" sz="2800" dirty="0" err="1"/>
              <a:t>Around</a:t>
            </a:r>
            <a:r>
              <a:rPr lang="es-ES" sz="2800" dirty="0"/>
              <a:t> 50 </a:t>
            </a:r>
            <a:r>
              <a:rPr lang="es-ES" sz="2800" dirty="0" err="1"/>
              <a:t>to</a:t>
            </a:r>
            <a:r>
              <a:rPr lang="es-ES" sz="2800" dirty="0"/>
              <a:t> 78 </a:t>
            </a:r>
            <a:r>
              <a:rPr lang="es-ES" sz="2800" dirty="0" err="1"/>
              <a:t>values</a:t>
            </a:r>
            <a:r>
              <a:rPr lang="es-ES" sz="2800" dirty="0"/>
              <a:t> </a:t>
            </a:r>
          </a:p>
          <a:p>
            <a:endParaRPr lang="es-ES" sz="2800" dirty="0"/>
          </a:p>
          <a:p>
            <a:r>
              <a:rPr lang="es-ES" sz="2800" dirty="0">
                <a:solidFill>
                  <a:srgbClr val="0070C0"/>
                </a:solidFill>
              </a:rPr>
              <a:t>Y</a:t>
            </a:r>
            <a:r>
              <a:rPr lang="es-ES" sz="2800" dirty="0"/>
              <a:t> = Total </a:t>
            </a:r>
            <a:r>
              <a:rPr lang="es-ES" sz="2800" dirty="0" err="1"/>
              <a:t>cluster</a:t>
            </a:r>
            <a:r>
              <a:rPr lang="es-ES" sz="2800" dirty="0"/>
              <a:t> </a:t>
            </a:r>
            <a:r>
              <a:rPr lang="es-ES" sz="2800" dirty="0" err="1"/>
              <a:t>energy</a:t>
            </a:r>
            <a:endParaRPr lang="es-MX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852FC-879D-4A2B-B14B-306C631B3AFA}"/>
              </a:ext>
            </a:extLst>
          </p:cNvPr>
          <p:cNvSpPr txBox="1"/>
          <p:nvPr/>
        </p:nvSpPr>
        <p:spPr>
          <a:xfrm>
            <a:off x="237166" y="3418322"/>
            <a:ext cx="6040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PES (Potential Energy Surface) </a:t>
            </a:r>
          </a:p>
        </p:txBody>
      </p:sp>
    </p:spTree>
    <p:extLst>
      <p:ext uri="{BB962C8B-B14F-4D97-AF65-F5344CB8AC3E}">
        <p14:creationId xmlns:p14="http://schemas.microsoft.com/office/powerpoint/2010/main" val="148938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DCFACC9D-BFFB-4AE6-9D7C-D1E8FAE9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4" y="1374702"/>
            <a:ext cx="3277547" cy="18045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BC8EF-1AA3-44B8-8AE1-D76CA029BE35}"/>
              </a:ext>
            </a:extLst>
          </p:cNvPr>
          <p:cNvSpPr txBox="1"/>
          <p:nvPr/>
        </p:nvSpPr>
        <p:spPr>
          <a:xfrm>
            <a:off x="3878585" y="1084652"/>
            <a:ext cx="76130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  <a:r>
              <a:rPr lang="en-US" sz="2800" dirty="0"/>
              <a:t> = atom size, atom valence, local distribution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Y</a:t>
            </a:r>
            <a:r>
              <a:rPr lang="en-US" sz="2800" dirty="0"/>
              <a:t> = unit cell size, </a:t>
            </a:r>
          </a:p>
          <a:p>
            <a:r>
              <a:rPr lang="en-US" sz="2800" dirty="0"/>
              <a:t>      symmetry of atomic distribution in the unit cell.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6B47A-FBEF-4A26-B63A-FF7029F7132A}"/>
              </a:ext>
            </a:extLst>
          </p:cNvPr>
          <p:cNvSpPr txBox="1"/>
          <p:nvPr/>
        </p:nvSpPr>
        <p:spPr>
          <a:xfrm>
            <a:off x="5704257" y="212010"/>
            <a:ext cx="2863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Compounds: </a:t>
            </a:r>
          </a:p>
        </p:txBody>
      </p:sp>
      <p:pic>
        <p:nvPicPr>
          <p:cNvPr id="7" name="Google Shape;131;p21">
            <a:extLst>
              <a:ext uri="{FF2B5EF4-FFF2-40B4-BE49-F238E27FC236}">
                <a16:creationId xmlns:a16="http://schemas.microsoft.com/office/drawing/2014/main" id="{DA91C557-E979-4777-A9B3-D4B35283D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1027"/>
          <a:stretch/>
        </p:blipFill>
        <p:spPr>
          <a:xfrm>
            <a:off x="-12503" y="4406231"/>
            <a:ext cx="3734560" cy="21541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E851DD-4D71-4FF7-A22E-A512366FC633}"/>
              </a:ext>
            </a:extLst>
          </p:cNvPr>
          <p:cNvSpPr txBox="1"/>
          <p:nvPr/>
        </p:nvSpPr>
        <p:spPr>
          <a:xfrm>
            <a:off x="5704257" y="3883011"/>
            <a:ext cx="3288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Crystalline structure: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E00E7-E09A-44F1-998D-C21D0C74D6DA}"/>
              </a:ext>
            </a:extLst>
          </p:cNvPr>
          <p:cNvSpPr txBox="1"/>
          <p:nvPr/>
        </p:nvSpPr>
        <p:spPr>
          <a:xfrm>
            <a:off x="4094595" y="4575357"/>
            <a:ext cx="77806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  <a:r>
              <a:rPr lang="en-US" sz="2800" dirty="0"/>
              <a:t> = X-ray diffraction intensity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0070C0"/>
                </a:solidFill>
              </a:rPr>
              <a:t>Y</a:t>
            </a:r>
            <a:r>
              <a:rPr lang="en-US" sz="2800" dirty="0"/>
              <a:t> = unit cell size, </a:t>
            </a:r>
          </a:p>
          <a:p>
            <a:r>
              <a:rPr lang="en-US" sz="2800" dirty="0"/>
              <a:t>      symmetry of atomic distribution in the unit cell.</a:t>
            </a:r>
          </a:p>
        </p:txBody>
      </p:sp>
    </p:spTree>
    <p:extLst>
      <p:ext uri="{BB962C8B-B14F-4D97-AF65-F5344CB8AC3E}">
        <p14:creationId xmlns:p14="http://schemas.microsoft.com/office/powerpoint/2010/main" val="14618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CACED4-4856-482E-8633-E2AEA20796EB}"/>
              </a:ext>
            </a:extLst>
          </p:cNvPr>
          <p:cNvSpPr txBox="1"/>
          <p:nvPr/>
        </p:nvSpPr>
        <p:spPr>
          <a:xfrm>
            <a:off x="237166" y="600820"/>
            <a:ext cx="6851483" cy="5159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0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Noto Sans CJK SC Regular" pitchFamily="2"/>
                <a:cs typeface="Arial" panose="020B0604020202020204" pitchFamily="34" charset="0"/>
              </a:rPr>
              <a:t>Mortality from diabetes with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01118-E130-4C7C-9857-E3E93AEAC86E}"/>
              </a:ext>
            </a:extLst>
          </p:cNvPr>
          <p:cNvSpPr txBox="1"/>
          <p:nvPr/>
        </p:nvSpPr>
        <p:spPr>
          <a:xfrm>
            <a:off x="646158" y="1314267"/>
            <a:ext cx="40848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S1 = Glycated hemoglobin</a:t>
            </a:r>
          </a:p>
          <a:p>
            <a:r>
              <a:rPr lang="en-US" dirty="0"/>
              <a:t>S2 = High-density lipoprotein cholesterol</a:t>
            </a:r>
          </a:p>
          <a:p>
            <a:r>
              <a:rPr lang="en-US" dirty="0"/>
              <a:t>S3 =Impaired fasting glucose </a:t>
            </a:r>
          </a:p>
          <a:p>
            <a:r>
              <a:rPr lang="en-US" dirty="0"/>
              <a:t>S4 = Creatinine</a:t>
            </a:r>
          </a:p>
          <a:p>
            <a:r>
              <a:rPr lang="en-US" dirty="0"/>
              <a:t>S5 = Silky glucose</a:t>
            </a:r>
          </a:p>
          <a:p>
            <a:r>
              <a:rPr lang="en-US" dirty="0"/>
              <a:t>S6 = Another serum property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AB4C99-EBD4-4E00-A017-59BAF7FC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48" y="4003097"/>
            <a:ext cx="5547252" cy="2626965"/>
          </a:xfrm>
          <a:prstGeom prst="rect">
            <a:avLst/>
          </a:prstGeom>
        </p:spPr>
      </p:pic>
      <p:sp>
        <p:nvSpPr>
          <p:cNvPr id="8" name="CuadroTexto 2">
            <a:extLst>
              <a:ext uri="{FF2B5EF4-FFF2-40B4-BE49-F238E27FC236}">
                <a16:creationId xmlns:a16="http://schemas.microsoft.com/office/drawing/2014/main" id="{5AD5FFFF-C877-4969-A250-5A4605BF62A2}"/>
              </a:ext>
            </a:extLst>
          </p:cNvPr>
          <p:cNvSpPr txBox="1"/>
          <p:nvPr/>
        </p:nvSpPr>
        <p:spPr>
          <a:xfrm>
            <a:off x="6277603" y="4291257"/>
            <a:ext cx="53785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X</a:t>
            </a:r>
            <a:r>
              <a:rPr lang="es-ES" sz="2800" dirty="0"/>
              <a:t> =  </a:t>
            </a:r>
            <a:r>
              <a:rPr lang="es-ES" sz="2000" dirty="0"/>
              <a:t>(1.144, 3.498, 0.575, 0.985, 3.196, …. 0.129, 0.516, 0.187, 0.950)</a:t>
            </a:r>
          </a:p>
          <a:p>
            <a:endParaRPr lang="es-ES" sz="2800" dirty="0"/>
          </a:p>
          <a:p>
            <a:r>
              <a:rPr lang="es-ES" sz="2800" dirty="0">
                <a:solidFill>
                  <a:srgbClr val="0070C0"/>
                </a:solidFill>
              </a:rPr>
              <a:t>Y</a:t>
            </a:r>
            <a:r>
              <a:rPr lang="es-ES" sz="2800" dirty="0"/>
              <a:t> =  </a:t>
            </a:r>
            <a:r>
              <a:rPr lang="es-ES" sz="2000" dirty="0"/>
              <a:t>-63282.3731543148 </a:t>
            </a:r>
            <a:r>
              <a:rPr lang="es-ES" sz="2000" dirty="0" err="1"/>
              <a:t>Hartree</a:t>
            </a:r>
            <a:endParaRPr lang="es-MX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852FC-879D-4A2B-B14B-306C631B3AFA}"/>
              </a:ext>
            </a:extLst>
          </p:cNvPr>
          <p:cNvSpPr txBox="1"/>
          <p:nvPr/>
        </p:nvSpPr>
        <p:spPr>
          <a:xfrm>
            <a:off x="237166" y="3418322"/>
            <a:ext cx="6040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PES (Potential Energy Surface)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B023C0-8CD1-46F3-8E7A-EB34CDED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277602" y="962140"/>
            <a:ext cx="4990676" cy="228131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17410-CC1B-42B5-8657-741254A4B64D}"/>
              </a:ext>
            </a:extLst>
          </p:cNvPr>
          <p:cNvSpPr txBox="1"/>
          <p:nvPr/>
        </p:nvSpPr>
        <p:spPr>
          <a:xfrm>
            <a:off x="8449918" y="-7192"/>
            <a:ext cx="370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07ED8-F988-4B45-8A6D-E4745DD69199}"/>
              </a:ext>
            </a:extLst>
          </p:cNvPr>
          <p:cNvSpPr txBox="1"/>
          <p:nvPr/>
        </p:nvSpPr>
        <p:spPr>
          <a:xfrm>
            <a:off x="10881089" y="-24658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4A7A0E3-F8C8-4EB5-A12B-FC1A3221F717}"/>
              </a:ext>
            </a:extLst>
          </p:cNvPr>
          <p:cNvSpPr/>
          <p:nvPr/>
        </p:nvSpPr>
        <p:spPr>
          <a:xfrm rot="5400000">
            <a:off x="8242717" y="-1308648"/>
            <a:ext cx="785016" cy="4242825"/>
          </a:xfrm>
          <a:prstGeom prst="rightBr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C7E9E83-AA86-4551-BA53-5B6488BA485D}"/>
              </a:ext>
            </a:extLst>
          </p:cNvPr>
          <p:cNvSpPr/>
          <p:nvPr/>
        </p:nvSpPr>
        <p:spPr>
          <a:xfrm>
            <a:off x="10992848" y="434534"/>
            <a:ext cx="130781" cy="637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1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877DEE4-A84D-42D3-9B53-B4294E1D2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61" y="1448490"/>
            <a:ext cx="4273763" cy="540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77B6E8B-BA77-4AC8-9B02-30DDACBB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77" y="1479479"/>
            <a:ext cx="4414387" cy="530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597664-4BFF-45FE-8754-26C4893BBD57}"/>
              </a:ext>
            </a:extLst>
          </p:cNvPr>
          <p:cNvSpPr txBox="1"/>
          <p:nvPr/>
        </p:nvSpPr>
        <p:spPr>
          <a:xfrm>
            <a:off x="1105161" y="75364"/>
            <a:ext cx="103541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Curvas que describen los objetos celestes</a:t>
            </a:r>
          </a:p>
          <a:p>
            <a:pPr algn="ctr"/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 obtenidas mediante su ajuste a un conjunto de mediciones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51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87B7A-D50E-4EB3-9BAE-F0D75B6D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23" y="417807"/>
            <a:ext cx="2541949" cy="3429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AF6D2CF-7F5A-4B9B-BCBB-31A674F1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057" y="483854"/>
            <a:ext cx="2431398" cy="24494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5114052F-AE13-4489-9CE1-7484B3219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680" y="378762"/>
            <a:ext cx="2880195" cy="288410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BC926B7-549F-43B1-8A20-7A635A8F32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21" b="4292"/>
          <a:stretch>
            <a:fillRect/>
          </a:stretch>
        </p:blipFill>
        <p:spPr>
          <a:xfrm>
            <a:off x="8819634" y="3534284"/>
            <a:ext cx="3093241" cy="28571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F905C2D8-DD2A-4010-B4CF-636F60563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815" y="2975210"/>
            <a:ext cx="4930819" cy="35637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E20C5F58-B137-45F3-B29D-DD7D0565EC6B}"/>
              </a:ext>
            </a:extLst>
          </p:cNvPr>
          <p:cNvSpPr txBox="1"/>
          <p:nvPr/>
        </p:nvSpPr>
        <p:spPr>
          <a:xfrm>
            <a:off x="88157" y="123251"/>
            <a:ext cx="337463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X-ray Photoelectron Spectroscopy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5C0D3B35-BB5C-4882-8046-924E583EA395}"/>
              </a:ext>
            </a:extLst>
          </p:cNvPr>
          <p:cNvSpPr txBox="1"/>
          <p:nvPr/>
        </p:nvSpPr>
        <p:spPr>
          <a:xfrm>
            <a:off x="4762835" y="-71359"/>
            <a:ext cx="304365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Resonancia Magnética nuclear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ACFF97F0-81E7-478A-9309-AF434F826866}"/>
              </a:ext>
            </a:extLst>
          </p:cNvPr>
          <p:cNvSpPr txBox="1"/>
          <p:nvPr/>
        </p:nvSpPr>
        <p:spPr>
          <a:xfrm>
            <a:off x="9106527" y="9436"/>
            <a:ext cx="280634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Espectroscopía Moessbauer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006ACE9E-9D11-4A8A-9BD8-79E86859BE12}"/>
              </a:ext>
            </a:extLst>
          </p:cNvPr>
          <p:cNvSpPr txBox="1"/>
          <p:nvPr/>
        </p:nvSpPr>
        <p:spPr>
          <a:xfrm>
            <a:off x="5039871" y="6515465"/>
            <a:ext cx="301165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Difracción de rayos X, Rietveld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6BF0FB6E-F4BE-45FC-AC04-F95E6E6716BD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ECBB4B1-6DDC-4397-BE12-F5F61A516E7B}" type="slidenum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8</a:t>
            </a:fld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12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1983AA0-197B-4856-8C18-02F9D0D3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23" y="4422138"/>
            <a:ext cx="2435861" cy="243586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383CA47-6828-4FC5-8DA9-590B3847C4EF}"/>
              </a:ext>
            </a:extLst>
          </p:cNvPr>
          <p:cNvSpPr txBox="1"/>
          <p:nvPr/>
        </p:nvSpPr>
        <p:spPr>
          <a:xfrm>
            <a:off x="431112" y="3949805"/>
            <a:ext cx="243586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Espectroscopía infraroja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22515-08F1-4E5F-9E21-74DE9DDC0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226245"/>
            <a:ext cx="7705725" cy="17430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983C4AB-06A0-47DF-9143-A41AED97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33" y="1964505"/>
            <a:ext cx="76771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0D3B75-18FA-403E-A98A-B1DABAFD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7" y="2435328"/>
            <a:ext cx="4330840" cy="317305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850997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Widescreen</PresentationFormat>
  <Paragraphs>93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Guadalupe Perez Ramirez</dc:creator>
  <cp:lastModifiedBy>J Guadalupe Perez Ramirez</cp:lastModifiedBy>
  <cp:revision>46</cp:revision>
  <dcterms:created xsi:type="dcterms:W3CDTF">2020-09-27T17:56:59Z</dcterms:created>
  <dcterms:modified xsi:type="dcterms:W3CDTF">2022-02-22T22:31:04Z</dcterms:modified>
</cp:coreProperties>
</file>